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embeddedFontLst>
    <p:embeddedFont>
      <p:font typeface="Proxima Nova"/>
      <p:regular r:id="rId125"/>
      <p:bold r:id="rId126"/>
      <p:italic r:id="rId127"/>
      <p:boldItalic r:id="rId128"/>
    </p:embeddedFont>
    <p:embeddedFont>
      <p:font typeface="Century Gothic"/>
      <p:regular r:id="rId129"/>
      <p:bold r:id="rId130"/>
      <p:italic r:id="rId131"/>
      <p:boldItalic r:id="rId1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3" roundtripDataSignature="AMtx7mjL0Nzl+QSh9Hj7koYkUsUjP5mp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CenturyGothic-regular.fntdata"/><Relationship Id="rId128" Type="http://schemas.openxmlformats.org/officeDocument/2006/relationships/font" Target="fonts/ProximaNova-boldItalic.fntdata"/><Relationship Id="rId127" Type="http://schemas.openxmlformats.org/officeDocument/2006/relationships/font" Target="fonts/ProximaNova-italic.fntdata"/><Relationship Id="rId126" Type="http://schemas.openxmlformats.org/officeDocument/2006/relationships/font" Target="fonts/ProximaNova-bold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roximaNova-regular.fntdata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CenturyGothic-boldItalic.fntdata"/><Relationship Id="rId131" Type="http://schemas.openxmlformats.org/officeDocument/2006/relationships/font" Target="fonts/CenturyGothic-italic.fntdata"/><Relationship Id="rId130" Type="http://schemas.openxmlformats.org/officeDocument/2006/relationships/font" Target="fonts/CenturyGothic-bold.fntdata"/><Relationship Id="rId133" Type="http://customschemas.google.com/relationships/presentationmetadata" Target="meta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" name="Google Shape;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f01e3539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1f01e35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acd64c77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1acd64c77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acd64c77a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1acd64c77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acd64c77a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1acd64c7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acd64c77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1acd64c7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acd64c77a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1acd64c77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acd64c77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1acd64c7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acd64c77a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1acd64c77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acd64c77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1acd64c77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cd64c77a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1acd64c7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acd64c77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1acd64c77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acd64c77a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acd64c77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acd64c77a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11acd64c77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acd64c77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11acd64c77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acd64c77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11acd64c77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1acd64c77a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11acd64c77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acd64c77a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1acd64c77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acd64c77a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1acd64c77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acd64c77a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1acd64c77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acd64c77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11acd64c77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180a8d9a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10180a8d9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01e3539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f01e353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01e3539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1f01e353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f01e3539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1f01e353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01e3539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1f01e353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01e3539d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f01e353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01e3539d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f01e3539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01e3539d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f01e353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5af5f028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15af5f02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01e3539d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f01e353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01e3539d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f01e3539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01e3539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1f01e353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01e3539d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1f01e3539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01e3539d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1f01e353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01e3539d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f01e353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f01e3539d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1f01e3539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01e3539d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f01e3539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01e3539d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f01e353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f01e3539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f01e353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f01e3539d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1f01e3539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01e3539d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f01e3539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f01e3539d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f01e3539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f9bf0bc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f9bf0bc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9bf0bc1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f9bf0bc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9bf0bc1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f9bf0bc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9e0e43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f9e0e4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9e0e43a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f9e0e43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f9e0e43a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1f9e0e43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9e0e43a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1f9e0e43a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10a92618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110a9261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9e0e43a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1f9e0e43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9e0e43a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f9e0e43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9e0e43a2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1f9e0e43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9e0e43a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f9e0e43a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f9e0e43a2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1f9e0e43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9e0e43a2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f9e0e43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9e0e43a2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1f9e0e43a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9e0e43a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f9e0e4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9e0e43a2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f9e0e43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9e0e43a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1f9e0e43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f9e0e43a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f9e0e43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f3e589c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22f3e58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f3e589c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22f3e589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2f3e589c8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22f3e589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2f3e589c8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22f3e589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f3e589c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2f3e589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2f3e589c8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22f3e589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2f3e589c8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22f3e589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f3e589c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2f3e589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f3e589c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22f3e589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2f3e589c8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22f3e589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2f3e589c8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22f3e589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f3e589c8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22f3e589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f3e589c8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22f3e589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2f3e589c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22f3e589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f3e589c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22f3e589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f3e589c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22f3e589c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f3e589c8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22f3e589c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f3e589c8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22f3e589c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f3e589c8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2f3e589c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2f3e589c8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22f3e589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2f3e589c8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2f3e589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f3e589c8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2f3e589c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f3e589c8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22f3e589c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2f3e589c8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2f3e589c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2f3e589c8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22f3e589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f3e589c8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22f3e589c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f3e589c8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22f3e589c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2f3e589c8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22f3e589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f3e589c8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22f3e589c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2f3e589c8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22f3e589c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acd64c7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acd64c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acd64c77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acd64c7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acd64c77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acd64c7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cd64c77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acd64c7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acd64c77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1acd64c7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acd64c77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1acd64c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acd64c77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1acd64c7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acd64c77a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1acd64c7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acd64c77a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1acd64c7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5af5f028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015af5f02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cd64c77a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1acd64c77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acd64c77a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1acd64c77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acd64c77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1acd64c7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f9e0e43a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1f9e0e43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f9e0e43a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f9e0e43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acd64c77a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acd64c77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acd64c77a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1acd64c7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cd64c77a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acd64c7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acd64c77a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acd64c77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cd64c77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11acd64c7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37320" y="95913"/>
            <a:ext cx="845547" cy="3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techlise.com.br/blog/tudo-o-que-voce-precisa-saber-sobre-tdd/#:~:text=TDD%20%C3%A9%20a%20sigla%20para,deles%2C%20um%20teste%20%C3%A9%20aplicado" TargetMode="External"/><Relationship Id="rId4" Type="http://schemas.openxmlformats.org/officeDocument/2006/relationships/hyperlink" Target="https://www.digite.com/pt-br/agile/desenvolvimento-dirigido-por-teste-de-aceitacao-atdd/#:~:text=O%20Acceptance%20Test%2DDriven%20Development,testes%20desempenha%20um%20papel%20importante" TargetMode="External"/><Relationship Id="rId5" Type="http://schemas.openxmlformats.org/officeDocument/2006/relationships/hyperlink" Target="https://coodesh.com/blog/candidates/metodologias/bdd-na-pratica-entenda-o-que-e-e-como-funciona/" TargetMode="External"/><Relationship Id="rId6" Type="http://schemas.openxmlformats.org/officeDocument/2006/relationships/hyperlink" Target="https://bstqb.org.br/b9/doc/syllabus_ctfl_at_2014br.pdf" TargetMode="External"/><Relationship Id="rId7" Type="http://schemas.openxmlformats.org/officeDocument/2006/relationships/hyperlink" Target="https://bstqb.org.br/b9/doc/syllabus_ctal_att_1.0br.pdf" TargetMode="External"/><Relationship Id="rId8" Type="http://schemas.openxmlformats.org/officeDocument/2006/relationships/hyperlink" Target="https://www.profissionaisti.com.br/cultura-devops-entenda-o-que-e-quais-os-seus-beneficios/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carolina-santana-louzada-436a1678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geeksforgeeks.org/personal-software-process-psp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hyperlink" Target="https://agilemanifesto.org/iso/ptbr/manifesto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mazon.com.br/Extreme-Programming-Explained-Embrace-Change/dp/03212786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Relationship Id="rId4" Type="http://schemas.openxmlformats.org/officeDocument/2006/relationships/hyperlink" Target="https://www.tecmundo.com.br/software/155909-5-passos-desenvolvimento-orientado-testes-tdd.htm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hyperlink" Target="http://www.extremeprogramming.org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scrumguides.org/docs/scrumguide/v2020/2020-Scrum-Guide-PortugueseBR-2.0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agilebusiness.org/page/whatisdsdm" TargetMode="External"/><Relationship Id="rId4" Type="http://schemas.openxmlformats.org/officeDocument/2006/relationships/image" Target="../media/image5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agilemodeling.com/shared/AMPanfleto.pdf" TargetMode="External"/><Relationship Id="rId4" Type="http://schemas.openxmlformats.org/officeDocument/2006/relationships/hyperlink" Target="https://www.agilebusiness.org/page/whatisdsdm" TargetMode="External"/><Relationship Id="rId5" Type="http://schemas.openxmlformats.org/officeDocument/2006/relationships/hyperlink" Target="https://kanbanize.com/pt/recursos-kanban/primeiros-passos/o-que-e-kanban" TargetMode="External"/><Relationship Id="rId6" Type="http://schemas.openxmlformats.org/officeDocument/2006/relationships/hyperlink" Target="https://scrumguides.org/docs/scrumguide/v2020/2020-Scrum-Guide-PortugueseBR-2.0.pdf" TargetMode="External"/><Relationship Id="rId7" Type="http://schemas.openxmlformats.org/officeDocument/2006/relationships/hyperlink" Target="https://www.amazon.com.br/Extreme-Programming-Explained-Embrace-Change/dp/0321278658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51250" y="3082750"/>
            <a:ext cx="5672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51250" y="3526650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f01e3539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1f01e3539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83" y="2947087"/>
            <a:ext cx="1876075" cy="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f01e3539d_0_0"/>
          <p:cNvSpPr txBox="1"/>
          <p:nvPr/>
        </p:nvSpPr>
        <p:spPr>
          <a:xfrm>
            <a:off x="410025" y="217975"/>
            <a:ext cx="47163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6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“...o desenvolvimento de software é um processo de aprendizado social.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1f01e3539d_0_0"/>
          <p:cNvSpPr txBox="1"/>
          <p:nvPr/>
        </p:nvSpPr>
        <p:spPr>
          <a:xfrm>
            <a:off x="3508125" y="1809000"/>
            <a:ext cx="53553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6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Trata-se de um processo iterativo no qual a própria ferramenta em evolução serve como meio de comunicação…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1f01e3539d_0_0"/>
          <p:cNvSpPr txBox="1"/>
          <p:nvPr/>
        </p:nvSpPr>
        <p:spPr>
          <a:xfrm>
            <a:off x="638325" y="4112525"/>
            <a:ext cx="471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Citação de Howard Baetjer Jr. ( apud Pressman, Roger S., Maxim, Bruce R. Engenharia de Software: uma abordagem profissional, 8ªed)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1acd64c77a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1acd64c77a_0_114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g11acd64c77a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1acd64c77a_0_114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g11acd64c77a_0_114"/>
          <p:cNvSpPr txBox="1"/>
          <p:nvPr/>
        </p:nvSpPr>
        <p:spPr>
          <a:xfrm>
            <a:off x="1632900" y="1698575"/>
            <a:ext cx="6300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nas abordagens ágeis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acd64c77a_0_122"/>
          <p:cNvSpPr txBox="1"/>
          <p:nvPr/>
        </p:nvSpPr>
        <p:spPr>
          <a:xfrm>
            <a:off x="476750" y="1881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testes estão sempre relacionadas com o desenvolvimento, portanto, é importante conhecer os diversos processos e ciclos de vida e como a atividade de testes e qualidade se insere!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empresa adota um processo e o customiza de acordo com necessidade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é palavra-chave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11acd64c77a_0_12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acd64c77a_0_127"/>
          <p:cNvSpPr txBox="1"/>
          <p:nvPr/>
        </p:nvSpPr>
        <p:spPr>
          <a:xfrm>
            <a:off x="439750" y="22445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qualidade e teste estão embutidas em cada iteração podendo ocorrer paralelismo e sobreposição com outras atividades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pessoa do time tem atuação direta na validação e verificação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 nos testes de segurança, performance e exploratórios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automação para testes de regressão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suficiente para manutenção e garantia de qualidade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1acd64c77a_0_12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acd64c77a_0_132"/>
          <p:cNvSpPr txBox="1"/>
          <p:nvPr/>
        </p:nvSpPr>
        <p:spPr>
          <a:xfrm>
            <a:off x="439750" y="22445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automatizados -&gt; resultados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Planos de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risco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Evidências de testes manuais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Relatórios de defeitos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11acd64c77a_0_1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 de trabalho comuns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acd64c77a_0_137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sobrepostos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unidade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aceite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integração e entrega contínua + automação de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11acd64c77a_0_13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Níveis de teste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acd64c77a_0_14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do modelo existe evolução e análise crítica para definir o que está efetivamente concluído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Atualização frequente de testes manuais e automatizados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Monitorar status de todas as atividades da equipe -&gt; foco no feedback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Reuniões diárias para comunicação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1acd64c77a_0_14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de testes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acd64c77a_0_15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Positividade e pensamento na solução com todos da equipe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 crítico com foco em qualidade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 constante com cliente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Feedbacks constantes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Avaliação de cenários que representem os critérios de aceites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Colaboração em tempo integral com programadores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à mudança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e planejamento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11acd64c77a_0_15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Atitudes e habilidades para agilidade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acd64c77a_0_157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e atualizar estratégias de teste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Medir e informar cobertura de teste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Garantir uso de ferramentas de forma adequada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 ambientes de teste e seus dados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Relatar defeitos e gerenciá-los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Assegurar tarefas de forma adequada e suas estimativas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Esclarecimento contínuo de requisitos junto à equipe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Sugerindo melhorias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11acd64c77a_0_15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Outras atividades na equipe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11acd64c77a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1acd64c77a_0_91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11acd64c77a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1acd64c77a_0_91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g11acd64c77a_0_91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testes no modelo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acd64c77a_0_170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11acd64c77a_0_170"/>
          <p:cNvSpPr txBox="1"/>
          <p:nvPr/>
        </p:nvSpPr>
        <p:spPr>
          <a:xfrm>
            <a:off x="565525" y="636550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TDD - Desenvolvimento orientado por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5" name="Google Shape;765;g11acd64c77a_0_170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2309025" y="1367938"/>
            <a:ext cx="4011199" cy="32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processo de software?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1014100" y="1972300"/>
            <a:ext cx="6906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Metodologia para as atividades, ações e tarefas necessárias para desenvolver um software.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369000" y="3203450"/>
            <a:ext cx="2189100" cy="12894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Roteiro</a:t>
            </a:r>
            <a:endParaRPr b="0" i="0" sz="25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acd64c77a_0_176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1acd64c77a_0_176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ATDD - Desenvolvimento orientado por teste de aceite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2" name="Google Shape;772;g11acd64c77a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925" y="1546753"/>
            <a:ext cx="4246000" cy="3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acd64c77a_0_185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11acd64c77a_0_185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BDD- Desenvolvimento orientado a comportamento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9" name="Google Shape;779;g11acd64c77a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398" y="1406500"/>
            <a:ext cx="4785025" cy="31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1acd64c77a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24" y="2759100"/>
            <a:ext cx="2536350" cy="1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acd64c77a_0_191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g11acd64c77a_0_191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Quadrantes de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7" name="Google Shape;787;g11acd64c77a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350" y="1097800"/>
            <a:ext cx="6234727" cy="3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11acd64c77a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25" y="152400"/>
            <a:ext cx="74063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acd64c77a_0_198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 assistido 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incrementais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Mapa mental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Estratégias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Cenários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11acd64c77a_0_198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 úteis para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acd64c77a_0_210"/>
          <p:cNvSpPr txBox="1"/>
          <p:nvPr/>
        </p:nvSpPr>
        <p:spPr>
          <a:xfrm>
            <a:off x="484125" y="1681975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 Agile Tester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CTFL-ATT Agile Technical Tester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11acd64c77a_0_210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Certificações para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5" name="Google Shape;805;g11acd64c77a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300" y="3648575"/>
            <a:ext cx="2548700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acd64c77a_0_204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TDD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ATDD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BDD na prática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CTFL-AT (bstqb.org.br)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CTFL-ATT (bstqb.org.br)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Cultura DevOps: entenda o que é quais os seus benefícios (profissionaisti.com.br)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11acd64c77a_0_204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acd64c77a_0_226"/>
          <p:cNvSpPr txBox="1"/>
          <p:nvPr>
            <p:ph type="ctrTitle"/>
          </p:nvPr>
        </p:nvSpPr>
        <p:spPr>
          <a:xfrm>
            <a:off x="651250" y="3097550"/>
            <a:ext cx="4495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11acd64c77a_0_226"/>
          <p:cNvSpPr txBox="1"/>
          <p:nvPr/>
        </p:nvSpPr>
        <p:spPr>
          <a:xfrm>
            <a:off x="651250" y="3504425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11acd64c77a_0_226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acd64c77a_0_2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4" name="Google Shape;824;g11acd64c77a_0_232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1acd64c77a_0_232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11acd64c77a_0_232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1acd64c77a_0_232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11acd64c77a_0_232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1acd64c77a_0_232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10180a8d9a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10180a8d9a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10180a8d9a1_0_17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10180a8d9a1_0_17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8" name="Google Shape;838;g10180a8d9a1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01e3539d_0_12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Algumas reflexões…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11f01e3539d_0_12"/>
          <p:cNvSpPr txBox="1"/>
          <p:nvPr/>
        </p:nvSpPr>
        <p:spPr>
          <a:xfrm>
            <a:off x="1014100" y="1972300"/>
            <a:ext cx="690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envolvidos são diretamente ou indiretamente responsáveis.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 estabilidade, controle e organização dentro do contexto.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são adaptáveis de acordo com o produto a ser construído.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01e3539d_0_27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11f01e3539d_0_27"/>
          <p:cNvSpPr txBox="1"/>
          <p:nvPr/>
        </p:nvSpPr>
        <p:spPr>
          <a:xfrm>
            <a:off x="1014100" y="1972300"/>
            <a:ext cx="3350400" cy="240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Segundo Pressman: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Planejamento 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1f01e3539d_0_27"/>
          <p:cNvSpPr txBox="1"/>
          <p:nvPr/>
        </p:nvSpPr>
        <p:spPr>
          <a:xfrm>
            <a:off x="5101350" y="1972175"/>
            <a:ext cx="3802500" cy="24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Segundo Sommerville: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Especificação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Projeto e implementação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01e3539d_0_33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g11f01e3539d_0_33"/>
          <p:cNvSpPr txBox="1"/>
          <p:nvPr/>
        </p:nvSpPr>
        <p:spPr>
          <a:xfrm>
            <a:off x="711775" y="1972300"/>
            <a:ext cx="76548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dos processos e suas relações = </a:t>
            </a:r>
            <a:r>
              <a:rPr b="0" i="0" lang="en-US" sz="24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fluxo do processo</a:t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1f01e3539d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73" y="3236125"/>
            <a:ext cx="7340750" cy="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f01e3539d_0_41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11f01e3539d_0_41"/>
          <p:cNvSpPr txBox="1"/>
          <p:nvPr/>
        </p:nvSpPr>
        <p:spPr>
          <a:xfrm>
            <a:off x="711775" y="1972300"/>
            <a:ext cx="76548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1f01e3539d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37" y="1530150"/>
            <a:ext cx="7184124" cy="1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f01e3539d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063" y="3098250"/>
            <a:ext cx="4677863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01e3539d_0_49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11f01e3539d_0_49"/>
          <p:cNvSpPr txBox="1"/>
          <p:nvPr/>
        </p:nvSpPr>
        <p:spPr>
          <a:xfrm>
            <a:off x="5183700" y="2501125"/>
            <a:ext cx="38139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Cada processo é constituído de tarefas!</a:t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1f01e3539d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25" y="1819300"/>
            <a:ext cx="5138825" cy="2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01e3539d_0_66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Padrões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g11f01e3539d_0_66"/>
          <p:cNvSpPr txBox="1"/>
          <p:nvPr/>
        </p:nvSpPr>
        <p:spPr>
          <a:xfrm>
            <a:off x="754875" y="1481050"/>
            <a:ext cx="68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Descreve um problema de processo e sugere soluções de acordo com o contexto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definido para qualquer nível de abstração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Abordagens de avaliação e aperfeiçoamento: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SCAMPI( Standard CMMI Assessment Method for Process Improvement)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CBA IPI( CMM-Based Appraisal for internal Process Improvement)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SPICE( ISO/IEC 15504) - requisitos para avaliação de processos de 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 9001:2000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1f01e3539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1f01e3539d_0_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1f01e3539d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f01e3539d_0_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11f01e3539d_0_58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prescritivo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5af5f028_1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g1015af5f028_1_86"/>
          <p:cNvSpPr txBox="1"/>
          <p:nvPr/>
        </p:nvSpPr>
        <p:spPr>
          <a:xfrm>
            <a:off x="817675" y="2079750"/>
            <a:ext cx="69060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Também chamado de modelos “tradicionais”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Foco na ordem e consistência do processo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Prescrevem conjunto de elementos de processo e fluxos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15af5f028_1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6388" y="130100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/>
        </p:nvSpPr>
        <p:spPr>
          <a:xfrm>
            <a:off x="1078300" y="1833125"/>
            <a:ext cx="71331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Graduada em Engenharia de Computação- UFS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Fazendo especialização em qualidade e desenvolvimento de software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 de software -&gt; automação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Educação + tecnologia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Jogos + música + aprender novas atividades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-&gt;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Carolina Santana Louzada | LinkedIn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01e3539d_0_74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g11f01e3539d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7775"/>
            <a:ext cx="8839200" cy="18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f01e3539d_0_85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g11f01e3539d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125" y="1158750"/>
            <a:ext cx="6398700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01e3539d_0_91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11f01e3539d_0_91"/>
          <p:cNvSpPr txBox="1"/>
          <p:nvPr/>
        </p:nvSpPr>
        <p:spPr>
          <a:xfrm>
            <a:off x="805775" y="2068150"/>
            <a:ext cx="733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 para requisitos bem compreendidos,definidos e estáveis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 linear e sistemático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01e3539d_0_97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g11f01e3539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400" y="451827"/>
            <a:ext cx="6095600" cy="44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01e3539d_0_103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11f01e3539d_0_103"/>
          <p:cNvSpPr txBox="1"/>
          <p:nvPr/>
        </p:nvSpPr>
        <p:spPr>
          <a:xfrm>
            <a:off x="4257150" y="1316100"/>
            <a:ext cx="4445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Relação entre atividades de garantia de qualidade e atividades restantes do processo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há diferença fundamental entre o Cascata e V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01e3539d_0_109"/>
          <p:cNvSpPr txBox="1"/>
          <p:nvPr/>
        </p:nvSpPr>
        <p:spPr>
          <a:xfrm>
            <a:off x="592375" y="484250"/>
            <a:ext cx="78816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Problemas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f01e3539d_0_109"/>
          <p:cNvSpPr txBox="1"/>
          <p:nvPr/>
        </p:nvSpPr>
        <p:spPr>
          <a:xfrm>
            <a:off x="792350" y="1826400"/>
            <a:ext cx="733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Projetos reais não seguem fluxos sequenciais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lida bem com adaptação constante de mudanças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 não são bem estabelecidos na primeira fase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Longo tempo para visualizar primeira versão do software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 estados de bloqueio para a equipe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1f01e3539d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f01e3539d_0_1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1f01e3539d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f01e3539d_0_1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11f01e3539d_0_1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incremental, evolucionário e concorrente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f01e3539d_0_12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11f01e3539d_0_123"/>
          <p:cNvSpPr txBox="1"/>
          <p:nvPr/>
        </p:nvSpPr>
        <p:spPr>
          <a:xfrm>
            <a:off x="805775" y="11050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Situações com requisitos iniciais bem definidos, mas não refinados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f01e3539d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638" y="2109500"/>
            <a:ext cx="5528275" cy="2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01e3539d_0_12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11f01e3539d_0_129"/>
          <p:cNvSpPr txBox="1"/>
          <p:nvPr/>
        </p:nvSpPr>
        <p:spPr>
          <a:xfrm>
            <a:off x="5913150" y="1563850"/>
            <a:ext cx="343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Pode-se utilizar prototipagem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1f01e3539d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25" y="1363875"/>
            <a:ext cx="5581125" cy="29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f01e3539d_0_13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11f01e3539d_0_135"/>
          <p:cNvSpPr txBox="1"/>
          <p:nvPr/>
        </p:nvSpPr>
        <p:spPr>
          <a:xfrm>
            <a:off x="525425" y="1497250"/>
            <a:ext cx="8074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que possibilita o desenvolvimento de um software que cresce e se adapta constantemente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 iterativos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Modelos: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Prototipagem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Espiral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014100" y="1972300"/>
            <a:ext cx="64962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ciclo de vida do software e seus processos, bem como entender como a qualidade e os testes atuam nos processos, tendo como foco o pensamento ágil.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f01e3539d_0_141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Prototipação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1f01e3539d_0_141"/>
          <p:cNvSpPr txBox="1"/>
          <p:nvPr/>
        </p:nvSpPr>
        <p:spPr>
          <a:xfrm>
            <a:off x="3145300" y="1539325"/>
            <a:ext cx="573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 para refinar requisitos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Validar eficiência e interação com usuário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aplicado isoladamente ou em conjunto com outros processos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protótipo atua como forma de obtenção de requisitos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 ser descartáveis ou podem evoluir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1f01e3539d_0_141"/>
          <p:cNvPicPr preferRelativeResize="0"/>
          <p:nvPr/>
        </p:nvPicPr>
        <p:blipFill rotWithShape="1">
          <a:blip r:embed="rId3">
            <a:alphaModFix/>
          </a:blip>
          <a:srcRect b="0" l="10063" r="27353" t="0"/>
          <a:stretch/>
        </p:blipFill>
        <p:spPr>
          <a:xfrm>
            <a:off x="170200" y="1369150"/>
            <a:ext cx="2790074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f01e3539d_0_14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da Prototipação 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g11f01e3539d_0_148"/>
          <p:cNvSpPr txBox="1"/>
          <p:nvPr/>
        </p:nvSpPr>
        <p:spPr>
          <a:xfrm>
            <a:off x="4063000" y="1539325"/>
            <a:ext cx="4817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Falta de consideração da qualidade global do software após prototipação ser considerada “funcional”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Acomodar com escolhas iniciais da prototipação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1f01e3539d_0_148"/>
          <p:cNvPicPr preferRelativeResize="0"/>
          <p:nvPr/>
        </p:nvPicPr>
        <p:blipFill rotWithShape="1">
          <a:blip r:embed="rId3">
            <a:alphaModFix/>
          </a:blip>
          <a:srcRect b="0" l="0" r="21209" t="0"/>
          <a:stretch/>
        </p:blipFill>
        <p:spPr>
          <a:xfrm>
            <a:off x="113750" y="1332125"/>
            <a:ext cx="3512600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f01e3539d_0_1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Espiral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1f01e3539d_0_154"/>
          <p:cNvSpPr txBox="1"/>
          <p:nvPr/>
        </p:nvSpPr>
        <p:spPr>
          <a:xfrm>
            <a:off x="4817850" y="1539325"/>
            <a:ext cx="406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Natureza iterativa da prototipação + aspectos sistemáticos do cascata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Estratégia cíclica incremental com foco em diminuir riscos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1f01e3539d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00" y="1539325"/>
            <a:ext cx="4513049" cy="24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9bf0bc1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concorrente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11f9bf0bc18_0_0"/>
          <p:cNvSpPr txBox="1"/>
          <p:nvPr/>
        </p:nvSpPr>
        <p:spPr>
          <a:xfrm>
            <a:off x="4572000" y="1539325"/>
            <a:ext cx="43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Representação concorrente de atividades de qualquer processo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f9bf0bc1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75" y="956275"/>
            <a:ext cx="3761595" cy="38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1f9bf0bc1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f9bf0bc18_0_7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1f9bf0bc18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f9bf0bc18_0_7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11f9bf0bc18_0_7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especializados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f9bf0bc18_0_1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Baseado em componentes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11f9bf0bc18_0_15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com base em componentes com interfaces definidas para serem integradas ao software -&gt; COTS( commercial off-the-shelf)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módulos ou pacotes de classes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Evolucionário por natureza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Foco em reutilização -&gt; Redução no tempo de desenvolvimento e custos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f9e0e43a2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métodos formais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g11f9e0e43a2_0_0"/>
          <p:cNvSpPr txBox="1"/>
          <p:nvPr/>
        </p:nvSpPr>
        <p:spPr>
          <a:xfrm>
            <a:off x="917150" y="1539325"/>
            <a:ext cx="7963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 baseadas em condução à especificação matemática formal do software -&gt; utilização de notação matemática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Análise matemática auxilia na descobertas de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ambiguidades ou inconsistências.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consome tempo e dinheiro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Complexidade exige formação e treinamento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 visto para softwares com fatores críticos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f9e0e43a2_0_0"/>
          <p:cNvSpPr/>
          <p:nvPr/>
        </p:nvSpPr>
        <p:spPr>
          <a:xfrm>
            <a:off x="6934700" y="2571750"/>
            <a:ext cx="1754100" cy="1073100"/>
          </a:xfrm>
          <a:prstGeom prst="wedgeEllipseCallout">
            <a:avLst>
              <a:gd fmla="val -62248" name="adj1"/>
              <a:gd fmla="val -7655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de software sala limpa</a:t>
            </a:r>
            <a:endParaRPr b="0" i="0" sz="14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f9e0e43a2_0_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orientado a aspectos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g11f9e0e43a2_0_6"/>
          <p:cNvSpPr txBox="1"/>
          <p:nvPr/>
        </p:nvSpPr>
        <p:spPr>
          <a:xfrm>
            <a:off x="421300" y="1036075"/>
            <a:ext cx="796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Paradigma que oferece uma abordagem metodológica e de processos para definir, especificar, projetar e construir aspectos, que são pontos de interesse que se propagam e entrecortam outras partes da aplicação.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1f9e0e43a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800" y="2400550"/>
            <a:ext cx="2915901" cy="21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1f9e0e43a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1f9e0e43a2_0_12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1f9e0e43a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1f9e0e43a2_0_12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g11f9e0e43a2_0_12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f9e0e43a2_0_5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pouco de história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11f9e0e43a2_0_59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início dos anos 90 , James Rumbaugh, Grady Booch e Ivar Jacobson começaram a trabalhar em um “método unificado” que combinasse as melhores características de outros processos -&gt; UML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Necessidade de um processo de software dirigido a casos de uso, centrado na arquitetura, iterativo e incremental.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0a92618e6_0_0"/>
          <p:cNvSpPr txBox="1"/>
          <p:nvPr/>
        </p:nvSpPr>
        <p:spPr>
          <a:xfrm>
            <a:off x="842725" y="1687375"/>
            <a:ext cx="71331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 completado curso de Fundamento de Qualidade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110a92618e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9e0e43a2_0_6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11f9e0e43a2_0_64"/>
          <p:cNvSpPr txBox="1"/>
          <p:nvPr/>
        </p:nvSpPr>
        <p:spPr>
          <a:xfrm>
            <a:off x="5045650" y="1017775"/>
            <a:ext cx="3916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 de Concepção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Comunicação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 são descritos em conjunto de casos de uso preliminares.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Identificação de recursos, riscos, cronograma…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1f9e0e43a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25" y="1399850"/>
            <a:ext cx="4626793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f9e0e43a2_0_7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g11f9e0e43a2_0_70"/>
          <p:cNvSpPr txBox="1"/>
          <p:nvPr/>
        </p:nvSpPr>
        <p:spPr>
          <a:xfrm>
            <a:off x="4238975" y="1069550"/>
            <a:ext cx="3916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	Fase de Elaboração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Refinamento e expansão de casos de uso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Ampliação de representação arquitetural: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análise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projeto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implementação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disponibilização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1f9e0e43a2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9e0e43a2_0_7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g11f9e0e43a2_0_76"/>
          <p:cNvSpPr txBox="1"/>
          <p:nvPr/>
        </p:nvSpPr>
        <p:spPr>
          <a:xfrm>
            <a:off x="4238975" y="1069550"/>
            <a:ext cx="3916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	Fase de Construção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de software com base nos modelos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dos modelos para gerar suíte de testes de aceite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Utilização de testes conforme desenvolvimento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1f9e0e43a2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9e0e43a2_0_8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g11f9e0e43a2_0_82"/>
          <p:cNvSpPr txBox="1"/>
          <p:nvPr/>
        </p:nvSpPr>
        <p:spPr>
          <a:xfrm>
            <a:off x="4238975" y="1069550"/>
            <a:ext cx="3916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	F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Transição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Comum entrega com testes beta para recebimento de feedbacks;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incremento torna-se uma versão utilizável do 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1f9e0e43a2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9e0e43a2_0_8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11f9e0e43a2_0_88"/>
          <p:cNvSpPr txBox="1"/>
          <p:nvPr/>
        </p:nvSpPr>
        <p:spPr>
          <a:xfrm>
            <a:off x="4238975" y="1069550"/>
            <a:ext cx="391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	F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Produção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Monitoramento de uso contínuo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Relatórios para defeitos e mudanças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1f9e0e43a2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9e0e43a2_0_9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11f9e0e43a2_0_94"/>
          <p:cNvSpPr txBox="1"/>
          <p:nvPr/>
        </p:nvSpPr>
        <p:spPr>
          <a:xfrm>
            <a:off x="4238975" y="1069550"/>
            <a:ext cx="391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11f9e0e43a2_0_94"/>
          <p:cNvPicPr preferRelativeResize="0"/>
          <p:nvPr/>
        </p:nvPicPr>
        <p:blipFill rotWithShape="1">
          <a:blip r:embed="rId3">
            <a:alphaModFix/>
          </a:blip>
          <a:srcRect b="0" l="0" r="0" t="14214"/>
          <a:stretch/>
        </p:blipFill>
        <p:spPr>
          <a:xfrm>
            <a:off x="1490850" y="1209325"/>
            <a:ext cx="5546201" cy="3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9e0e43a2_0_10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11f9e0e43a2_0_102"/>
          <p:cNvSpPr txBox="1"/>
          <p:nvPr/>
        </p:nvSpPr>
        <p:spPr>
          <a:xfrm>
            <a:off x="917150" y="1539325"/>
            <a:ext cx="79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processo pessoal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de equipe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Pesquise sobre os autores do Manifesto Ágil!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Programação orientada a Aspectos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1f9e0e43a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f9e0e43a2_0_20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1f9e0e43a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1f9e0e43a2_0_20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11f9e0e43a2_0_20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f9e0e43a2_0_36"/>
          <p:cNvSpPr txBox="1"/>
          <p:nvPr/>
        </p:nvSpPr>
        <p:spPr>
          <a:xfrm>
            <a:off x="684750" y="2281475"/>
            <a:ext cx="764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Contexto da criação do manifesto ágil e seus conceitos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Extreme Programming - XP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Scrum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existência e conceitos de outros modelos ágeis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f9e0e43a2_0_3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1f9e0e43a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1f9e0e43a2_0_46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f9e0e43a2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f9e0e43a2_0_46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11f9e0e43a2_0_46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manifesto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17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9e0e43a2_0_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g11f9e0e43a2_0_54"/>
          <p:cNvSpPr txBox="1"/>
          <p:nvPr/>
        </p:nvSpPr>
        <p:spPr>
          <a:xfrm>
            <a:off x="917150" y="1539325"/>
            <a:ext cx="7963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contramão aos ditos métodos tradicionais ou “pesados” , 17 profissionais que já praticavam os “métodos leves” se reuniram em Utah no ano de 2001 e chegaram ao consenso de métodos e práticas para o desenvolvimento de software -&gt; MANIFESTO ÁGIL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f3e589c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g122f3e589c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275" y="1105000"/>
            <a:ext cx="5143126" cy="35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22f3e589c8_0_0"/>
          <p:cNvSpPr txBox="1"/>
          <p:nvPr/>
        </p:nvSpPr>
        <p:spPr>
          <a:xfrm>
            <a:off x="720125" y="2035200"/>
            <a:ext cx="15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Manifesto ágil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Seus autores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22f3e589c8_0_0"/>
          <p:cNvSpPr/>
          <p:nvPr/>
        </p:nvSpPr>
        <p:spPr>
          <a:xfrm>
            <a:off x="1938975" y="2420050"/>
            <a:ext cx="8067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f3e589c8_0_1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diz o manifesto?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" name="Google Shape;380;g122f3e589c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788" y="1225713"/>
            <a:ext cx="6234425" cy="2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22f3e589c8_0_13"/>
          <p:cNvSpPr txBox="1"/>
          <p:nvPr/>
        </p:nvSpPr>
        <p:spPr>
          <a:xfrm>
            <a:off x="3661663" y="4033400"/>
            <a:ext cx="182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agilemanifesto.org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2f3e589c8_0_2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122f3e589c8_0_22"/>
          <p:cNvSpPr txBox="1"/>
          <p:nvPr/>
        </p:nvSpPr>
        <p:spPr>
          <a:xfrm>
            <a:off x="614225" y="1036100"/>
            <a:ext cx="77487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Nossa maior prioridade é satisfazer o cliente através da entrega contínua e adiantada de software com valor agregado.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Mudanças nos requisitos são bem-vindas, mesmo tardiamente no desenvolvimento.Processos ágeis tiram vantagem das mudanças visando vantagem competitiva para o cliente.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Entregar frequentemente software funcionando, de poucas semanas a poucos meses, com preferência à menor escala de tempo.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Pessoas de negócio e desenvolvedores devem trabalhar diariamente em conjunto por todo o projeto.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Construa projetos em torno de indivíduos motivados. Dê a eles o ambiente e o suporte necessário e confie neles para fazer o trabalho.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f3e589c8_0_3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g122f3e589c8_0_36"/>
          <p:cNvSpPr txBox="1"/>
          <p:nvPr/>
        </p:nvSpPr>
        <p:spPr>
          <a:xfrm>
            <a:off x="355200" y="890375"/>
            <a:ext cx="74082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Software funcionando é a medida primária de progresso.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Os processos ágeis promovem desenvolvimento sustentável. Os patrocinadores, desenvolvedores e usuários devem ser capazes de manter um ritmo constante indefinidamente.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Contínua atenção à excelência técnica e bom design aumenta a agilidade.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	Simplicidade – a arte de maximizar a quantidade de trabalho não realizado – é essencial.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	As melhores arquiteturas, requisitos e designs emergem de equipes auto-organizáveis.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	Em intervalos regulares, a equipe reflete sobre como se tornar mais eficaz e então refina e ajusta seu comportamento de acordo.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f3e589c8_0_4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g122f3e589c8_0_48"/>
          <p:cNvSpPr txBox="1"/>
          <p:nvPr/>
        </p:nvSpPr>
        <p:spPr>
          <a:xfrm>
            <a:off x="4884475" y="742350"/>
            <a:ext cx="3493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 prescritivos não deixam de ser úteis, porém tem um ponto que pode torná-lo falho : </a:t>
            </a:r>
            <a:r>
              <a:rPr b="0" i="0" lang="en-US" sz="18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as fraquezas e falhas de quem desenvolve o software!</a:t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122f3e589c8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00" y="1085575"/>
            <a:ext cx="3969800" cy="2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f3e589c8_0_5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g122f3e589c8_0_54"/>
          <p:cNvSpPr txBox="1"/>
          <p:nvPr/>
        </p:nvSpPr>
        <p:spPr>
          <a:xfrm>
            <a:off x="4899600" y="1010250"/>
            <a:ext cx="38406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adaptação auxilia na diminuição de custos por alterações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22f3e589c8_0_54"/>
          <p:cNvPicPr preferRelativeResize="0"/>
          <p:nvPr/>
        </p:nvPicPr>
        <p:blipFill rotWithShape="1">
          <a:blip r:embed="rId3">
            <a:alphaModFix/>
          </a:blip>
          <a:srcRect b="0" l="10014" r="11126" t="0"/>
          <a:stretch/>
        </p:blipFill>
        <p:spPr>
          <a:xfrm>
            <a:off x="333050" y="1187450"/>
            <a:ext cx="4396025" cy="2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f3e589c8_0_61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Motivações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g122f3e589c8_0_61"/>
          <p:cNvSpPr txBox="1"/>
          <p:nvPr/>
        </p:nvSpPr>
        <p:spPr>
          <a:xfrm>
            <a:off x="547650" y="1010250"/>
            <a:ext cx="8192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requisitos de softwares e suas possíveis alterações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priorizações do cliente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Análise, projeto e testes não são previsíveis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atividades de construção do software não são facilmente estimadas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22f3e589c8_0_61"/>
          <p:cNvSpPr/>
          <p:nvPr/>
        </p:nvSpPr>
        <p:spPr>
          <a:xfrm>
            <a:off x="2457050" y="3012100"/>
            <a:ext cx="3737340" cy="1864998"/>
          </a:xfrm>
          <a:prstGeom prst="irregularSeal2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Imprevisibilidade</a:t>
            </a:r>
            <a:endParaRPr b="1" i="0" sz="13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22f3e589c8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22f3e589c8_0_6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22f3e589c8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22f3e589c8_0_6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g122f3e589c8_0_6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Extreme programming - XP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2f3e589c8_0_7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‘Programação Extrema’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122f3e589c8_0_76"/>
          <p:cNvSpPr txBox="1"/>
          <p:nvPr/>
        </p:nvSpPr>
        <p:spPr>
          <a:xfrm>
            <a:off x="547650" y="1010250"/>
            <a:ext cx="81924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Primeiros trabalhos e métodos associados : 1980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 originário por Kent Beck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 variante com refinamentos para grandes organizações: IXP - Industrial Extreme Programming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Extreme Programming Explained: Embrace Change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f3e589c8_0_8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g122f3e589c8_0_82"/>
          <p:cNvSpPr txBox="1"/>
          <p:nvPr/>
        </p:nvSpPr>
        <p:spPr>
          <a:xfrm>
            <a:off x="4174000" y="890375"/>
            <a:ext cx="48324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 foco: orientação a objetos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Envolve regras e práticas constantes durante processo de software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22f3e589c8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2125"/>
            <a:ext cx="4242600" cy="2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f3e589c8_0_8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g122f3e589c8_0_88"/>
          <p:cNvSpPr txBox="1"/>
          <p:nvPr/>
        </p:nvSpPr>
        <p:spPr>
          <a:xfrm>
            <a:off x="4097850" y="609150"/>
            <a:ext cx="5017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comunicação, no ‘ouvir’ a partir do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planning poker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atividade leva a criação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histórias do usuário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pelo cliente, que também as prioriza.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Membros estimam com base em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desenvolvimento -&gt; máximo ideal de 3 semanas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122f3e589c8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f3e589c8_0_9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g122f3e589c8_0_94"/>
          <p:cNvSpPr txBox="1"/>
          <p:nvPr/>
        </p:nvSpPr>
        <p:spPr>
          <a:xfrm>
            <a:off x="4048175" y="616550"/>
            <a:ext cx="504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Flexibilização para escrita de novas histórias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 e desenvolvedores trabalham lado a lado = compromisso básico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nº histórias entreges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22f3e589c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f3e589c8_0_10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g122f3e589c8_0_100"/>
          <p:cNvSpPr txBox="1"/>
          <p:nvPr/>
        </p:nvSpPr>
        <p:spPr>
          <a:xfrm>
            <a:off x="4048175" y="616550"/>
            <a:ext cx="50472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KISS(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cartões CRC(classe-responsabilidade-colaborador)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122f3e589c8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22f3e589c8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3775" y="2638350"/>
            <a:ext cx="3779316" cy="24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f3e589c8_0_1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g122f3e589c8_0_107"/>
          <p:cNvSpPr txBox="1"/>
          <p:nvPr/>
        </p:nvSpPr>
        <p:spPr>
          <a:xfrm>
            <a:off x="4048175" y="616550"/>
            <a:ext cx="48993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KISS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cartões CRC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(classe-responsabilidade-colaborador)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Solução pontual a partir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protótipos</a:t>
            </a:r>
            <a:endParaRPr b="0" i="0" sz="22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122f3e589c8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2f3e589c8_0_11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Codificação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22f3e589c8_0_114"/>
          <p:cNvSpPr txBox="1"/>
          <p:nvPr/>
        </p:nvSpPr>
        <p:spPr>
          <a:xfrm>
            <a:off x="4092600" y="734975"/>
            <a:ext cx="4840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Refatoração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aperfeiçoamento de código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em pares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22f3e589c8_0_114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118425" y="968288"/>
            <a:ext cx="4011199" cy="3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22f3e589c8_0_114"/>
          <p:cNvSpPr txBox="1"/>
          <p:nvPr/>
        </p:nvSpPr>
        <p:spPr>
          <a:xfrm>
            <a:off x="947350" y="416960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Fonte: Tecmundo(2020)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2f3e589c8_0_12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Testes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22f3e589c8_0_122"/>
          <p:cNvSpPr txBox="1"/>
          <p:nvPr/>
        </p:nvSpPr>
        <p:spPr>
          <a:xfrm>
            <a:off x="3944575" y="734975"/>
            <a:ext cx="49881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 contínua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Inclusão de testes de aceite -&gt; histórias do usuário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22f3e589c8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f3e589c8_0_13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g122f3e589c8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887" y="1003563"/>
            <a:ext cx="3381525" cy="31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22f3e589c8_0_130"/>
          <p:cNvSpPr txBox="1"/>
          <p:nvPr/>
        </p:nvSpPr>
        <p:spPr>
          <a:xfrm>
            <a:off x="3735738" y="4139925"/>
            <a:ext cx="16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RedSpark(2016) 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22f3e589c8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475" y="448450"/>
            <a:ext cx="3917976" cy="39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22f3e589c8_0_146"/>
          <p:cNvSpPr txBox="1"/>
          <p:nvPr/>
        </p:nvSpPr>
        <p:spPr>
          <a:xfrm>
            <a:off x="606875" y="4366425"/>
            <a:ext cx="42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Extreme Programming: A Gentle Introduction.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22f3e589c8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22f3e589c8_0_1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122f3e589c8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22f3e589c8_0_1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2f3e589c8_0_15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2f3e589c8_0_166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22f3e589c8_0_166"/>
          <p:cNvSpPr txBox="1"/>
          <p:nvPr/>
        </p:nvSpPr>
        <p:spPr>
          <a:xfrm>
            <a:off x="356500" y="994000"/>
            <a:ext cx="85923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provém de uma ação em partida de rugby: jogadores dos dois times se juntam com a cabeça abaixada e se empurram para obter posse de bola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22f3e589c8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0" y="2782450"/>
            <a:ext cx="3543999" cy="17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f3e589c8_0_18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e teoria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g122f3e589c8_0_181"/>
          <p:cNvSpPr txBox="1"/>
          <p:nvPr/>
        </p:nvSpPr>
        <p:spPr>
          <a:xfrm>
            <a:off x="356500" y="994000"/>
            <a:ext cx="85923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por Jeff Sutherland no início dos anos 1990 e desde então vem sendo revisado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“Framework leve que ajuda pessoas, times e organizações a gerar valor por meio de soluções adaptativas para problemas complexos.”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Baseado no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empirismo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lean thinking</a:t>
            </a:r>
            <a:endParaRPr b="0" i="0" sz="22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Iterativo e incremental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formais para inspeção e adaptação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22f3e589c8_0_181"/>
          <p:cNvSpPr txBox="1"/>
          <p:nvPr/>
        </p:nvSpPr>
        <p:spPr>
          <a:xfrm>
            <a:off x="445425" y="1127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2f3e589c8_0_199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 e valores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g122f3e589c8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175" y="881850"/>
            <a:ext cx="5392901" cy="3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2f3e589c8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25" y="1091550"/>
            <a:ext cx="2665101" cy="30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2f3e589c8_0_19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9" name="Google Shape;529;g122f3e589c8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25" y="1126700"/>
            <a:ext cx="7088074" cy="3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f3e589c8_0_173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Scrum Team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22f3e589c8_0_173"/>
          <p:cNvSpPr txBox="1"/>
          <p:nvPr/>
        </p:nvSpPr>
        <p:spPr>
          <a:xfrm>
            <a:off x="356500" y="994000"/>
            <a:ext cx="85923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Pequeno time de pessoas sem hierarquia -&gt;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multifuncionais e autogerenciáveis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Responsáveis por todas as atividades relacionadas ao produtos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2f3e589c8_0_21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22f3e589c8_0_217"/>
          <p:cNvSpPr txBox="1"/>
          <p:nvPr/>
        </p:nvSpPr>
        <p:spPr>
          <a:xfrm>
            <a:off x="356500" y="794175"/>
            <a:ext cx="8592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 valor do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 do Product Backlog: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 e expressar meta do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e comunicar itens do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Ordenar itens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Garantir que Product Backlog seja transparente, visível e compreensível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2f3e589c8_0_2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g122f3e589c8_0_207"/>
          <p:cNvSpPr txBox="1"/>
          <p:nvPr/>
        </p:nvSpPr>
        <p:spPr>
          <a:xfrm>
            <a:off x="356500" y="794175"/>
            <a:ext cx="85923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incremento utilizável a cada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amplas de acordo com domínio do trabalho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Alinhar a definição de Pronto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com direção à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Responsabilizar-se como profissionais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f3e589c8_0_22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 Master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g122f3e589c8_0_224"/>
          <p:cNvSpPr txBox="1"/>
          <p:nvPr/>
        </p:nvSpPr>
        <p:spPr>
          <a:xfrm>
            <a:off x="356500" y="794175"/>
            <a:ext cx="85923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Guardião do Scrum -&gt; eficácia da metodologia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Liderança que serve à organização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Treinar membros para auto-gerenciamento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Concentração do time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 de eventos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 PO com técnicas e melhorias no gerenciamento do Backlog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2f3e589c8_0_2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A Sprint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g122f3e589c8_0_229"/>
          <p:cNvSpPr txBox="1"/>
          <p:nvPr/>
        </p:nvSpPr>
        <p:spPr>
          <a:xfrm>
            <a:off x="356500" y="794175"/>
            <a:ext cx="8592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de duração fixa com objetivo de gerar incremento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 = Sprint Planning + Daily + Sprint Review e Sprint Retrospective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se faz mudanças que coloque em risco a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qualidade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Refinamento conforme necessário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PO pode cancelar 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f3e589c8_0_23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Planning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g122f3e589c8_0_234"/>
          <p:cNvSpPr txBox="1"/>
          <p:nvPr/>
        </p:nvSpPr>
        <p:spPr>
          <a:xfrm>
            <a:off x="356500" y="794175"/>
            <a:ext cx="85923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 sprint : definição do trabalho a ser realizado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essa sprint é valiosa?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pode ser feito nesta Sprint?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 trabalho será realizado?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do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1062150" y="2274100"/>
            <a:ext cx="77448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de processo, fluxo e padrões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prescritivos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incremental, evolucionário e concorrente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mais especializados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processo unificado ( RUP)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f3e589c8_0_23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Daily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g122f3e589c8_0_239"/>
          <p:cNvSpPr txBox="1"/>
          <p:nvPr/>
        </p:nvSpPr>
        <p:spPr>
          <a:xfrm>
            <a:off x="356500" y="794175"/>
            <a:ext cx="8592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em direção à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do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Curta duração/diariamente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de trabalho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cd64c77a_0_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review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g11acd64c77a_0_0"/>
          <p:cNvSpPr txBox="1"/>
          <p:nvPr/>
        </p:nvSpPr>
        <p:spPr>
          <a:xfrm>
            <a:off x="319500" y="1282625"/>
            <a:ext cx="85923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e inspecionar resultados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adaptações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Ajuste no Product Backlog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 + Stakeholders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Penúltimo evento da sprint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acd64c77a_0_5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retrospective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3" name="Google Shape;583;g11acd64c77a_0_5"/>
          <p:cNvSpPr txBox="1"/>
          <p:nvPr/>
        </p:nvSpPr>
        <p:spPr>
          <a:xfrm>
            <a:off x="319500" y="1282625"/>
            <a:ext cx="8592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Planejamento voltado para qualidade e eficácia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de processos, interações, ferramentas…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funcionou?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não funcionou?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foi resolvido?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 da sprint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acd64c77a_0_1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Artefatos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g11acd64c77a_0_10"/>
          <p:cNvSpPr txBox="1"/>
          <p:nvPr/>
        </p:nvSpPr>
        <p:spPr>
          <a:xfrm>
            <a:off x="319500" y="1282625"/>
            <a:ext cx="859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-&gt; Meta do produto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 -&gt; Meta da sprint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 -&gt; Definição de pronto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1acd64c77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acd64c77a_0_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11acd64c77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1acd64c77a_0_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g11acd64c77a_0_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Outros modelos ágeis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acd64c77a_0_23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g11acd64c77a_0_23"/>
          <p:cNvSpPr txBox="1"/>
          <p:nvPr/>
        </p:nvSpPr>
        <p:spPr>
          <a:xfrm>
            <a:off x="201075" y="964400"/>
            <a:ext cx="85923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construção e manutenção de sistemas que satisfaçam restrições de prazo curto por meio da prototipação em ambiente controlado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Analogia com Princípio de Pareto: 80% de uma aplicação pode ser entregue em 20% do tempo que levaria para entregar a aplicação completa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11acd64c77a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50" y="2785700"/>
            <a:ext cx="2193600" cy="2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acd64c77a_0_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g11acd64c77a_0_29"/>
          <p:cNvSpPr txBox="1"/>
          <p:nvPr/>
        </p:nvSpPr>
        <p:spPr>
          <a:xfrm>
            <a:off x="201075" y="1349225"/>
            <a:ext cx="85923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iterativo e incremental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o trabalho suficiente é requisitado para cada incremento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Mantenedor -&gt;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Agile Business Consortium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combinado com XP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11acd64c77a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525" y="2692325"/>
            <a:ext cx="4786475" cy="21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acd64c77a_0_38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g11acd64c77a_0_38"/>
          <p:cNvSpPr txBox="1"/>
          <p:nvPr/>
        </p:nvSpPr>
        <p:spPr>
          <a:xfrm>
            <a:off x="141875" y="1176725"/>
            <a:ext cx="85923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Focar na necessidade do negócio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Entregar dentro do prazo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Colaborar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Nunca comprometer a qualidade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Construir incrementalmente a partir de bases sólidas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Desenvolver iterativamente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Comunicar de forma contínua e clara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Demonstrar controle.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cd64c77a_0_4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g11acd64c77a_0_44"/>
          <p:cNvSpPr txBox="1"/>
          <p:nvPr/>
        </p:nvSpPr>
        <p:spPr>
          <a:xfrm>
            <a:off x="201075" y="1349225"/>
            <a:ext cx="8592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Pré-projeto : Orçamento, contrato e projeto candidatos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 de vida: Desenvolvimento do produto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de viabilidade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modelo funcional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design e construção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Pós-projeto: Manutenção, melhorias e ajustes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acd64c77a_0_51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g11acd64c77a_0_51"/>
          <p:cNvSpPr txBox="1"/>
          <p:nvPr/>
        </p:nvSpPr>
        <p:spPr>
          <a:xfrm>
            <a:off x="201075" y="1349225"/>
            <a:ext cx="85923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Papéis: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executivo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Visionário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Anunciante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de projeto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Coordenador técnico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Líder de time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Escrivão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1015af5f028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015af5f028_1_6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1015af5f028_1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015af5f028_1_6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g1015af5f028_1_65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processo, fluxo  e padrões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acd64c77a_0_57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 Ágil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g11acd64c77a_0_57"/>
          <p:cNvSpPr txBox="1"/>
          <p:nvPr/>
        </p:nvSpPr>
        <p:spPr>
          <a:xfrm>
            <a:off x="149275" y="986600"/>
            <a:ext cx="85923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Filosofia: Sequencial para o que é amplo e iterativa para o que é particular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Atividades: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Configuração e gerenciamento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 de ambiente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11acd64c77a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425" y="1396375"/>
            <a:ext cx="4392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acd64c77a_0_6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Kanban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g11acd64c77a_0_69"/>
          <p:cNvSpPr txBox="1"/>
          <p:nvPr/>
        </p:nvSpPr>
        <p:spPr>
          <a:xfrm>
            <a:off x="149275" y="986600"/>
            <a:ext cx="85923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Significa cartão/sinalização -&gt; Japão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Metodologia para organização de tarefas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do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Doing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Done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simples e deve ser aliado com outros frameworks para gerenciamento do projeto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11acd64c77a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225" y="2969200"/>
            <a:ext cx="3678174" cy="2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acd64c77a_0_62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g11acd64c77a_0_62"/>
          <p:cNvSpPr txBox="1"/>
          <p:nvPr/>
        </p:nvSpPr>
        <p:spPr>
          <a:xfrm>
            <a:off x="201075" y="1349225"/>
            <a:ext cx="8592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Microsoft Word - AMPanfleto.doc (agilemodeling.com)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Agile Business Consortium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O que é Kanban? Definição e Detalhes Explicados | Kanbanize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Extreme Programming Explained: Embrace Change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1f9e0e43a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1f9e0e43a2_0_28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11f9e0e43a2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1f9e0e43a2_0_28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g11f9e0e43a2_0_28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no mundo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f9e0e43a2_0_41"/>
          <p:cNvSpPr txBox="1"/>
          <p:nvPr/>
        </p:nvSpPr>
        <p:spPr>
          <a:xfrm>
            <a:off x="310825" y="1933650"/>
            <a:ext cx="8244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Contextualizando a atividade de teste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os testes nas abordagens ágeis e suas diferenças dos modelos tradicionais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Métodos e práticas de testes no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11f9e0e43a2_0_41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1acd64c77a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acd64c77a_0_7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11acd64c77a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1acd64c77a_0_7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g11acd64c77a_0_7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Contextualizando a atividade de teste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acd64c77a_0_86"/>
          <p:cNvSpPr txBox="1"/>
          <p:nvPr/>
        </p:nvSpPr>
        <p:spPr>
          <a:xfrm>
            <a:off x="1047350" y="1933650"/>
            <a:ext cx="692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cada atividade de desenvolvimento existe uma atividade de teste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nível de teste tem objetivos específicos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análise e modelagem de testes começam durante a atividade de desenvolvimento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Participação no processo de requisitos, modelagem, refinamento…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11acd64c77a_0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adoção de teste nos ciclos de vida do software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acd64c77a_0_99"/>
          <p:cNvSpPr txBox="1"/>
          <p:nvPr/>
        </p:nvSpPr>
        <p:spPr>
          <a:xfrm>
            <a:off x="343525" y="2340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Histórias de usuário = requisitos funcionais + não-funcionais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Conceito 3C: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Cartão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Conversação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Confirmação -&gt; Critérios de aceite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Perspectiva de quem testa difere do cliente, do PO e do desenvolvedor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11acd64c77a_0_9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participação do QA na história do usuário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acd64c77a_0_104"/>
          <p:cNvSpPr txBox="1"/>
          <p:nvPr/>
        </p:nvSpPr>
        <p:spPr>
          <a:xfrm>
            <a:off x="506350" y="23999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detalhada has histórias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testabilidade da história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testes de aceite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tarefas para teste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Estimar esforço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aspectos funcionais e não funcionais a serem avaliados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Participar do processo de automação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11acd64c77a_0_10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envolvidas no planejamento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acd64c77a_0_109"/>
          <p:cNvSpPr txBox="1"/>
          <p:nvPr/>
        </p:nvSpPr>
        <p:spPr>
          <a:xfrm>
            <a:off x="484150" y="2303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escopo, extensão, objetivos e razões para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Membros que irão atuar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Ambiente e dados necessários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Tempo, dependência e pré-requisitos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Riscos envolvidos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11acd64c77a_0_10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Detalhando a abordagem de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